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1"/>
  </p:notesMasterIdLst>
  <p:sldIdLst>
    <p:sldId id="256" r:id="rId2"/>
    <p:sldId id="328" r:id="rId3"/>
    <p:sldId id="506" r:id="rId4"/>
    <p:sldId id="507" r:id="rId5"/>
    <p:sldId id="525" r:id="rId6"/>
    <p:sldId id="538" r:id="rId7"/>
    <p:sldId id="539" r:id="rId8"/>
    <p:sldId id="540" r:id="rId9"/>
    <p:sldId id="541" r:id="rId10"/>
    <p:sldId id="542" r:id="rId11"/>
    <p:sldId id="543" r:id="rId12"/>
    <p:sldId id="544" r:id="rId13"/>
    <p:sldId id="545" r:id="rId14"/>
    <p:sldId id="546" r:id="rId15"/>
    <p:sldId id="547" r:id="rId16"/>
    <p:sldId id="548" r:id="rId17"/>
    <p:sldId id="375" r:id="rId18"/>
    <p:sldId id="332" r:id="rId19"/>
    <p:sldId id="329" r:id="rId20"/>
  </p:sldIdLst>
  <p:sldSz cx="9144000" cy="6858000" type="screen4x3"/>
  <p:notesSz cx="6858000" cy="9144000"/>
  <p:embeddedFontLst>
    <p:embeddedFont>
      <p:font typeface="Quicksand" pitchFamily="2" charset="77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B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C8A016-AEC4-40E9-8F70-4697B3856742}">
  <a:tblStyle styleId="{97C8A016-AEC4-40E9-8F70-4697B38567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444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803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72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03750" y="3563700"/>
            <a:ext cx="0" cy="32943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769050" y="3294300"/>
            <a:ext cx="269400" cy="269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30175" y="3710550"/>
            <a:ext cx="6927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5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rgbClr val="39C0BA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1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1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E303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 JS</a:t>
            </a:r>
          </a:p>
        </p:txBody>
      </p:sp>
      <p:sp>
        <p:nvSpPr>
          <p:cNvPr id="3" name="Google Shape;95;p15">
            <a:extLst>
              <a:ext uri="{FF2B5EF4-FFF2-40B4-BE49-F238E27FC236}">
                <a16:creationId xmlns:a16="http://schemas.microsoft.com/office/drawing/2014/main" id="{33759E29-F3F1-E34F-8BBA-814692C721B0}"/>
              </a:ext>
            </a:extLst>
          </p:cNvPr>
          <p:cNvSpPr txBox="1">
            <a:spLocks/>
          </p:cNvSpPr>
          <p:nvPr/>
        </p:nvSpPr>
        <p:spPr>
          <a:xfrm>
            <a:off x="1319175" y="3952225"/>
            <a:ext cx="6927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PUC Campinas.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A2CC77-9BAD-1341-8108-F3EB9AC78FEB}"/>
              </a:ext>
            </a:extLst>
          </p:cNvPr>
          <p:cNvSpPr txBox="1"/>
          <p:nvPr/>
        </p:nvSpPr>
        <p:spPr>
          <a:xfrm>
            <a:off x="6730313" y="5761484"/>
            <a:ext cx="1510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39C0BA"/>
                </a:solidFill>
                <a:latin typeface="Quicksand"/>
                <a:sym typeface="Quicksand"/>
              </a:rPr>
              <a:t>Aula</a:t>
            </a:r>
            <a:r>
              <a:rPr lang="pt-BR" sz="3600" dirty="0">
                <a:solidFill>
                  <a:srgbClr val="39C0BA"/>
                </a:solidFill>
                <a:latin typeface="Quicksand"/>
              </a:rPr>
              <a:t> 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Ambas as funções são executadas pelo próprio </a:t>
            </a:r>
            <a:r>
              <a:rPr lang="pt-BR" sz="1800" dirty="0" err="1"/>
              <a:t>next</a:t>
            </a:r>
            <a:r>
              <a:rPr lang="pt-BR" sz="1800" dirty="0"/>
              <a:t> e são processadas em tempo de build da aplicação.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Porém as mesmas só funcionam se estiverem dentro da pasta /</a:t>
            </a:r>
            <a:r>
              <a:rPr lang="pt-BR" sz="1800" dirty="0" err="1"/>
              <a:t>pages</a:t>
            </a:r>
            <a:r>
              <a:rPr lang="pt-BR" sz="1800" dirty="0"/>
              <a:t> mapeada pelo </a:t>
            </a:r>
            <a:r>
              <a:rPr lang="pt-BR" sz="1800" dirty="0" err="1"/>
              <a:t>React</a:t>
            </a:r>
            <a:r>
              <a:rPr lang="pt-BR" sz="1800" dirty="0"/>
              <a:t>.</a:t>
            </a:r>
          </a:p>
          <a:p>
            <a:pPr marL="38100" indent="0">
              <a:buNone/>
            </a:pP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466568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Caso temos uma página que recebe um parâmetro, ou seja, uma página com </a:t>
            </a:r>
            <a:r>
              <a:rPr lang="pt-BR" sz="1800" dirty="0" err="1"/>
              <a:t>dynamic</a:t>
            </a:r>
            <a:r>
              <a:rPr lang="pt-BR" sz="1800" dirty="0"/>
              <a:t> path, as coisas são um pouco diferentes.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Estamos utilizando o </a:t>
            </a:r>
            <a:r>
              <a:rPr lang="pt-BR" sz="1800" dirty="0" err="1"/>
              <a:t>hook</a:t>
            </a:r>
            <a:r>
              <a:rPr lang="pt-BR" sz="1800" dirty="0"/>
              <a:t> de </a:t>
            </a:r>
            <a:r>
              <a:rPr lang="pt-BR" sz="1800" dirty="0" err="1"/>
              <a:t>useRouter</a:t>
            </a:r>
            <a:r>
              <a:rPr lang="pt-BR" sz="1800" dirty="0"/>
              <a:t> para realizar a captação do parâmetro vindo da </a:t>
            </a:r>
            <a:r>
              <a:rPr lang="pt-BR" sz="1800" dirty="0" err="1"/>
              <a:t>url</a:t>
            </a:r>
            <a:r>
              <a:rPr lang="pt-BR" sz="1800" dirty="0"/>
              <a:t> para </a:t>
            </a:r>
            <a:r>
              <a:rPr lang="pt-BR" sz="1800" dirty="0" err="1"/>
              <a:t>renderizar</a:t>
            </a:r>
            <a:r>
              <a:rPr lang="pt-BR" sz="1800" dirty="0"/>
              <a:t> a página de detalhes dos alunos.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Precisaremos desse valor do Path para realizar uma </a:t>
            </a:r>
            <a:r>
              <a:rPr lang="pt-BR" sz="1800" dirty="0" err="1"/>
              <a:t>request</a:t>
            </a:r>
            <a:r>
              <a:rPr lang="pt-BR" sz="1800" dirty="0"/>
              <a:t> e pegar as informações de um determinado aluno.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Porém o </a:t>
            </a:r>
            <a:r>
              <a:rPr lang="pt-BR" sz="1800" dirty="0" err="1"/>
              <a:t>Hook</a:t>
            </a:r>
            <a:r>
              <a:rPr lang="pt-BR" sz="1800" dirty="0"/>
              <a:t> é executado dentro da componente </a:t>
            </a:r>
            <a:r>
              <a:rPr lang="pt-BR" sz="1800" dirty="0" err="1"/>
              <a:t>funcion</a:t>
            </a:r>
            <a:r>
              <a:rPr lang="pt-BR" sz="1800" dirty="0"/>
              <a:t> e a nossa </a:t>
            </a:r>
            <a:r>
              <a:rPr lang="pt-BR" sz="1800" dirty="0" err="1"/>
              <a:t>function</a:t>
            </a:r>
            <a:r>
              <a:rPr lang="pt-BR" sz="1800" dirty="0"/>
              <a:t> de </a:t>
            </a:r>
            <a:r>
              <a:rPr lang="pt-BR" sz="1800" dirty="0" err="1"/>
              <a:t>StaticProps</a:t>
            </a:r>
            <a:r>
              <a:rPr lang="pt-BR" sz="1800" dirty="0"/>
              <a:t> é executada antes, não tendo disponível o ID nesse momento.</a:t>
            </a:r>
          </a:p>
          <a:p>
            <a:pPr marL="38100" indent="0">
              <a:buNone/>
            </a:pP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634595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Para isso capturaremos esse ID da seguinte maneira: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Após isso poderemos continuar com a nossa </a:t>
            </a:r>
            <a:r>
              <a:rPr lang="pt-BR" sz="1800" dirty="0" err="1"/>
              <a:t>request</a:t>
            </a:r>
            <a:r>
              <a:rPr lang="pt-BR" sz="1800" dirty="0"/>
              <a:t> com o valor correto.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Mas, após isso, temos um outro problema.</a:t>
            </a:r>
          </a:p>
          <a:p>
            <a:pPr marL="38100" indent="0">
              <a:buNone/>
            </a:pP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  <p:pic>
        <p:nvPicPr>
          <p:cNvPr id="5" name="Imagem 4" descr="Texto&#10;&#10;Descrição gerada automaticamente com confiança média">
            <a:extLst>
              <a:ext uri="{FF2B5EF4-FFF2-40B4-BE49-F238E27FC236}">
                <a16:creationId xmlns:a16="http://schemas.microsoft.com/office/drawing/2014/main" id="{A4EB4EA3-AD4E-FD49-A9B1-B3B24DC60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2269359"/>
            <a:ext cx="6931295" cy="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89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Em </a:t>
            </a:r>
            <a:r>
              <a:rPr lang="pt-BR" sz="1800" dirty="0" err="1"/>
              <a:t>dynamic</a:t>
            </a:r>
            <a:r>
              <a:rPr lang="pt-BR" sz="1800" dirty="0"/>
              <a:t> </a:t>
            </a:r>
            <a:r>
              <a:rPr lang="pt-BR" sz="1800" dirty="0" err="1"/>
              <a:t>pathing</a:t>
            </a:r>
            <a:r>
              <a:rPr lang="pt-BR" sz="1800" dirty="0"/>
              <a:t>, nós precisaremos sinalizar para o Next todas as rotas possíveis e páginas que serão </a:t>
            </a:r>
            <a:r>
              <a:rPr lang="pt-BR" sz="1800" dirty="0" err="1"/>
              <a:t>renderizadas</a:t>
            </a:r>
            <a:r>
              <a:rPr lang="pt-BR" sz="1800" dirty="0"/>
              <a:t>, para o mesmo realizar o papel do SSR da forma correta, e para isso utilizaremos a seguinte função:</a:t>
            </a:r>
          </a:p>
          <a:p>
            <a:pPr marL="38100" indent="0">
              <a:buNone/>
            </a:pP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590F90A2-3F7D-B746-8A95-95C5E4E53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860" y="2942677"/>
            <a:ext cx="5177001" cy="36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05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Resumindo: Todas as funções que vimos agora são utilizadas para realizar a requisição de dados que serão utilizados pela página </a:t>
            </a:r>
            <a:r>
              <a:rPr lang="pt-BR" sz="1800" dirty="0" err="1"/>
              <a:t>pré-building</a:t>
            </a:r>
            <a:r>
              <a:rPr lang="pt-BR" sz="1800" dirty="0"/>
              <a:t> das mesmas. Então o servidor conseguirá </a:t>
            </a:r>
            <a:r>
              <a:rPr lang="pt-BR" sz="1800" dirty="0" err="1"/>
              <a:t>renderizar</a:t>
            </a:r>
            <a:r>
              <a:rPr lang="pt-BR" sz="1800" dirty="0"/>
              <a:t> essas páginas com os valores já </a:t>
            </a:r>
            <a:r>
              <a:rPr lang="pt-BR" sz="1800" dirty="0" err="1"/>
              <a:t>setados</a:t>
            </a:r>
            <a:r>
              <a:rPr lang="pt-BR" sz="1800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929444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Resumindo: Todas as funções que vimos agora são utilizadas para realizar a requisição de dados que serão utilizados pela página </a:t>
            </a:r>
            <a:r>
              <a:rPr lang="pt-BR" sz="1800" dirty="0" err="1"/>
              <a:t>pré-building</a:t>
            </a:r>
            <a:r>
              <a:rPr lang="pt-BR" sz="1800" dirty="0"/>
              <a:t> das mesmas. Então o servidor conseguirá </a:t>
            </a:r>
            <a:r>
              <a:rPr lang="pt-BR" sz="1800" dirty="0" err="1"/>
              <a:t>renderizar</a:t>
            </a:r>
            <a:r>
              <a:rPr lang="pt-BR" sz="1800" dirty="0"/>
              <a:t> essas páginas com os valores já </a:t>
            </a:r>
            <a:r>
              <a:rPr lang="pt-BR" sz="1800" dirty="0" err="1"/>
              <a:t>setados</a:t>
            </a:r>
            <a:r>
              <a:rPr lang="pt-BR" sz="1800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824983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Para a criação de API </a:t>
            </a:r>
            <a:r>
              <a:rPr lang="pt-BR" sz="1800" dirty="0" err="1"/>
              <a:t>Routes</a:t>
            </a:r>
            <a:r>
              <a:rPr lang="pt-BR" sz="1800" dirty="0"/>
              <a:t>, utilizaremos o seguinte padrão: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  <p:pic>
        <p:nvPicPr>
          <p:cNvPr id="5" name="Imagem 4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B6D55442-9A06-9E4E-AEFF-33958CF1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022" y="2467446"/>
            <a:ext cx="2857500" cy="812800"/>
          </a:xfrm>
          <a:prstGeom prst="rect">
            <a:avLst/>
          </a:prstGeom>
        </p:spPr>
      </p:pic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96BCF27F-5665-0F49-8B98-14C53D3C1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022" y="4027782"/>
            <a:ext cx="65405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83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527842" y="1870542"/>
            <a:ext cx="5122800" cy="3417133"/>
          </a:xfrm>
          <a:prstGeom prst="ellipse">
            <a:avLst/>
          </a:prstGeom>
          <a:noFill/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Hora de </a:t>
            </a:r>
            <a:r>
              <a:rPr lang="en" dirty="0" err="1"/>
              <a:t>colocar</a:t>
            </a:r>
            <a:r>
              <a:rPr lang="en" dirty="0"/>
              <a:t> a </a:t>
            </a:r>
            <a:r>
              <a:rPr lang="en" dirty="0" err="1"/>
              <a:t>mão</a:t>
            </a:r>
            <a:r>
              <a:rPr lang="en" dirty="0"/>
              <a:t> no </a:t>
            </a:r>
            <a:r>
              <a:rPr lang="en" dirty="0" err="1"/>
              <a:t>código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710572" y="2640967"/>
            <a:ext cx="5202549" cy="24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Trabalho 2 – </a:t>
            </a:r>
            <a:r>
              <a:rPr lang="pt-BR" dirty="0" err="1"/>
              <a:t>React</a:t>
            </a:r>
            <a:r>
              <a:rPr lang="pt-BR" dirty="0"/>
              <a:t> + </a:t>
            </a:r>
            <a:r>
              <a:rPr lang="pt-BR" dirty="0" err="1"/>
              <a:t>Typescript</a:t>
            </a:r>
            <a:r>
              <a:rPr lang="pt-BR" dirty="0"/>
              <a:t> - </a:t>
            </a:r>
            <a:r>
              <a:rPr lang="pt-BR" dirty="0" err="1"/>
              <a:t>Enhancements</a:t>
            </a:r>
            <a:endParaRPr lang="en-US"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0230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Para o trabalho 2 – Realizaremos melhorias de acordo com o que aprendemos durante o curso.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Lista de novos requerimentos:</a:t>
            </a:r>
          </a:p>
          <a:p>
            <a:pPr>
              <a:buFontTx/>
              <a:buChar char="-"/>
            </a:pPr>
            <a:r>
              <a:rPr lang="pt-BR" sz="1800" dirty="0"/>
              <a:t>Criação de uma nova página para listagem dos usuários cadastrados pela </a:t>
            </a:r>
            <a:r>
              <a:rPr lang="pt-BR" sz="1800" dirty="0" err="1"/>
              <a:t>Landing</a:t>
            </a:r>
            <a:r>
              <a:rPr lang="pt-BR" sz="1800" dirty="0"/>
              <a:t> Page.</a:t>
            </a:r>
          </a:p>
          <a:p>
            <a:pPr>
              <a:buFontTx/>
              <a:buChar char="-"/>
            </a:pPr>
            <a:r>
              <a:rPr lang="pt-BR" sz="1800" dirty="0"/>
              <a:t>Documentação de código/componentes utilizando </a:t>
            </a:r>
            <a:r>
              <a:rPr lang="pt-BR" sz="1800" dirty="0" err="1"/>
              <a:t>Storybook</a:t>
            </a:r>
            <a:r>
              <a:rPr lang="pt-BR" sz="1800" dirty="0"/>
              <a:t>.</a:t>
            </a:r>
          </a:p>
          <a:p>
            <a:pPr>
              <a:buFontTx/>
              <a:buChar char="-"/>
            </a:pPr>
            <a:r>
              <a:rPr lang="pt-BR" sz="1800" dirty="0"/>
              <a:t>Internacionalização da </a:t>
            </a:r>
            <a:r>
              <a:rPr lang="pt-BR" sz="1800" dirty="0" err="1"/>
              <a:t>App</a:t>
            </a:r>
            <a:r>
              <a:rPr lang="pt-BR" sz="1800" dirty="0"/>
              <a:t>.</a:t>
            </a:r>
          </a:p>
          <a:p>
            <a:pPr>
              <a:buFontTx/>
              <a:buChar char="-"/>
            </a:pPr>
            <a:r>
              <a:rPr lang="pt-BR" sz="1800" dirty="0"/>
              <a:t>Implementação da </a:t>
            </a:r>
            <a:r>
              <a:rPr lang="pt-BR" sz="1800" dirty="0" err="1"/>
              <a:t>Lazy</a:t>
            </a:r>
            <a:r>
              <a:rPr lang="pt-BR" sz="1800" dirty="0"/>
              <a:t> </a:t>
            </a:r>
            <a:r>
              <a:rPr lang="pt-BR" sz="1800" dirty="0" err="1"/>
              <a:t>Loading</a:t>
            </a:r>
            <a:r>
              <a:rPr lang="pt-BR" sz="1800" dirty="0"/>
              <a:t> nas Rotas.</a:t>
            </a:r>
          </a:p>
          <a:p>
            <a:pPr>
              <a:buFontTx/>
              <a:buChar char="-"/>
            </a:pPr>
            <a:r>
              <a:rPr lang="pt-BR" sz="1800" dirty="0"/>
              <a:t>Alteração da comunicação com o </a:t>
            </a:r>
            <a:r>
              <a:rPr lang="pt-BR" sz="1800" dirty="0" err="1"/>
              <a:t>backend</a:t>
            </a:r>
            <a:r>
              <a:rPr lang="pt-BR" sz="1800" dirty="0"/>
              <a:t> – Utilizar @</a:t>
            </a:r>
            <a:r>
              <a:rPr lang="pt-BR" sz="1800" dirty="0" err="1"/>
              <a:t>apollo</a:t>
            </a:r>
            <a:r>
              <a:rPr lang="pt-BR" sz="1800" dirty="0"/>
              <a:t>/</a:t>
            </a:r>
            <a:r>
              <a:rPr lang="pt-BR" sz="1800" dirty="0" err="1"/>
              <a:t>client</a:t>
            </a:r>
            <a:r>
              <a:rPr lang="pt-BR" sz="1800" dirty="0"/>
              <a:t> com </a:t>
            </a:r>
            <a:r>
              <a:rPr lang="pt-BR" sz="1800" dirty="0" err="1"/>
              <a:t>graphql</a:t>
            </a:r>
            <a:r>
              <a:rPr lang="pt-BR" sz="1800" dirty="0"/>
              <a:t>. Utilizar server da ultima aula se necessário.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Aplicação:</a:t>
            </a:r>
          </a:p>
        </p:txBody>
      </p:sp>
    </p:spTree>
    <p:extLst>
      <p:ext uri="{BB962C8B-B14F-4D97-AF65-F5344CB8AC3E}">
        <p14:creationId xmlns:p14="http://schemas.microsoft.com/office/powerpoint/2010/main" val="3492732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ctrTitle" idx="4294967295"/>
          </p:nvPr>
        </p:nvSpPr>
        <p:spPr>
          <a:xfrm>
            <a:off x="1336100" y="1679850"/>
            <a:ext cx="73377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E3037"/>
                </a:solidFill>
              </a:rPr>
              <a:t>OBRIGADO A TODOS!</a:t>
            </a:r>
            <a:endParaRPr sz="2200" b="1" dirty="0">
              <a:solidFill>
                <a:srgbClr val="2E3037"/>
              </a:solidFill>
            </a:endParaRPr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4294967295"/>
          </p:nvPr>
        </p:nvSpPr>
        <p:spPr>
          <a:xfrm>
            <a:off x="1336100" y="3022650"/>
            <a:ext cx="7337700" cy="8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err="1"/>
              <a:t>Perguntas</a:t>
            </a:r>
            <a:r>
              <a:rPr lang="en" sz="3600" b="1" dirty="0"/>
              <a:t>?</a:t>
            </a:r>
            <a:endParaRPr sz="3600" b="1" dirty="0">
              <a:solidFill>
                <a:srgbClr val="F3F3F3"/>
              </a:solidFill>
            </a:endParaRPr>
          </a:p>
        </p:txBody>
      </p:sp>
      <p:sp>
        <p:nvSpPr>
          <p:cNvPr id="321" name="Google Shape;321;p35"/>
          <p:cNvSpPr txBox="1">
            <a:spLocks noGrp="1"/>
          </p:cNvSpPr>
          <p:nvPr>
            <p:ph type="body" idx="4294967295"/>
          </p:nvPr>
        </p:nvSpPr>
        <p:spPr>
          <a:xfrm>
            <a:off x="1336100" y="3797025"/>
            <a:ext cx="7337700" cy="11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3F3F3"/>
                </a:solidFill>
              </a:rPr>
              <a:t>You can find me at</a:t>
            </a:r>
          </a:p>
          <a:p>
            <a:pPr marL="0" lvl="0" indent="0">
              <a:buNone/>
            </a:pPr>
            <a:r>
              <a:rPr lang="pt-BR" sz="2200" dirty="0" err="1"/>
              <a:t>https</a:t>
            </a:r>
            <a:r>
              <a:rPr lang="pt-BR" sz="2200" dirty="0"/>
              <a:t>://</a:t>
            </a:r>
            <a:r>
              <a:rPr lang="pt-BR" sz="2200" dirty="0" err="1"/>
              <a:t>www.linkedin.com</a:t>
            </a:r>
            <a:r>
              <a:rPr lang="pt-BR" sz="2200" dirty="0"/>
              <a:t>/in/</a:t>
            </a:r>
            <a:r>
              <a:rPr lang="pt-BR" sz="2200" dirty="0" err="1"/>
              <a:t>rafaeldobarco</a:t>
            </a:r>
            <a:r>
              <a:rPr lang="pt-BR" sz="2200" dirty="0"/>
              <a:t>/</a:t>
            </a:r>
            <a:endParaRPr sz="2200" dirty="0">
              <a:solidFill>
                <a:srgbClr val="F3F3F3"/>
              </a:solidFill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A70E97-0CAB-CA4E-A91E-CC66B27359E0}"/>
              </a:ext>
            </a:extLst>
          </p:cNvPr>
          <p:cNvSpPr txBox="1"/>
          <p:nvPr/>
        </p:nvSpPr>
        <p:spPr>
          <a:xfrm>
            <a:off x="1765738" y="27432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829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3C6A8-9555-D943-B47C-B26583C0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Tópicos abordados durante a aula de hoje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F1F46C-7064-2F40-AB3E-99A5644ED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7" y="1600200"/>
            <a:ext cx="6759303" cy="4967700"/>
          </a:xfrm>
        </p:spPr>
        <p:txBody>
          <a:bodyPr/>
          <a:lstStyle/>
          <a:p>
            <a:r>
              <a:rPr lang="pt-BR" sz="2400" dirty="0"/>
              <a:t>Next</a:t>
            </a:r>
          </a:p>
          <a:p>
            <a:r>
              <a:rPr lang="pt-BR" sz="2400" dirty="0"/>
              <a:t>Next - GSP</a:t>
            </a:r>
          </a:p>
          <a:p>
            <a:r>
              <a:rPr lang="pt-BR" sz="2400" dirty="0"/>
              <a:t>Next - GSSP</a:t>
            </a:r>
          </a:p>
          <a:p>
            <a:r>
              <a:rPr lang="pt-BR" sz="2400" dirty="0"/>
              <a:t>End.</a:t>
            </a:r>
          </a:p>
          <a:p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56AF4C-2870-0143-8609-D4381DC73E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655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NEXT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4146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>
              <a:buFontTx/>
              <a:buChar char="-"/>
            </a:pPr>
            <a:r>
              <a:rPr lang="pt-BR" sz="1800" dirty="0"/>
              <a:t>Os links serão gerados a partir do componente Link do </a:t>
            </a:r>
            <a:r>
              <a:rPr lang="pt-BR" sz="1800" dirty="0" err="1"/>
              <a:t>next</a:t>
            </a:r>
            <a:r>
              <a:rPr lang="pt-BR" sz="1800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 – </a:t>
            </a:r>
            <a:r>
              <a:rPr lang="pt-BR" dirty="0" err="1"/>
              <a:t>Routes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Link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5D0551D-1A11-E94A-96BB-4AEBEDB8D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2289"/>
            <a:ext cx="9144000" cy="47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50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Trabalhando com requisições de dados </a:t>
            </a:r>
            <a:r>
              <a:rPr lang="pt-BR" sz="1800" dirty="0" err="1"/>
              <a:t>async</a:t>
            </a:r>
            <a:r>
              <a:rPr lang="pt-BR" sz="1800" dirty="0"/>
              <a:t>, nós vemos um comportamento que tentamos evitar durante o curso e esse comportamento é dado pelo fato de seguirmos o processo de SSR. 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Todas as requisições de </a:t>
            </a:r>
            <a:r>
              <a:rPr lang="pt-BR" sz="1800" dirty="0" err="1"/>
              <a:t>backend</a:t>
            </a:r>
            <a:r>
              <a:rPr lang="pt-BR" sz="1800" dirty="0"/>
              <a:t> acabam sendo processadas após o processo de build, ou seja, são dinâmicas.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Por esse fato, o conteúdo construído pelo servidor não contem essa informação.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SEO </a:t>
            </a:r>
            <a:r>
              <a:rPr lang="pt-BR" sz="1800" dirty="0" err="1"/>
              <a:t>issue</a:t>
            </a:r>
            <a:r>
              <a:rPr lang="pt-BR" sz="1800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4056293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Desse fato, iremos realizar o processo de data </a:t>
            </a:r>
            <a:r>
              <a:rPr lang="pt-BR" sz="1800" dirty="0" err="1"/>
              <a:t>fetching</a:t>
            </a:r>
            <a:r>
              <a:rPr lang="pt-BR" sz="1800" dirty="0"/>
              <a:t> do lado do servidor também e para isso nós temos o seguinte método.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75A00038-E6FD-DF44-930C-71A08F41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25" y="3186167"/>
            <a:ext cx="7371555" cy="19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8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Utilizando o método </a:t>
            </a:r>
            <a:r>
              <a:rPr lang="pt-BR" sz="1800" dirty="0" err="1"/>
              <a:t>getStaticProps</a:t>
            </a:r>
            <a:r>
              <a:rPr lang="pt-BR" sz="1800" dirty="0"/>
              <a:t>, nós resolvemos o problema de não termos o valor processado do lado do servidor e resolvemos </a:t>
            </a:r>
            <a:r>
              <a:rPr lang="pt-BR" sz="1800" dirty="0" err="1"/>
              <a:t>tambem</a:t>
            </a:r>
            <a:r>
              <a:rPr lang="pt-BR" sz="1800" dirty="0"/>
              <a:t> o problema de SEO.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Porém, temos um problema que acontecerá, dados novos que forem armazenados do lado do servidor não serão exibidos pelo lado do </a:t>
            </a:r>
            <a:r>
              <a:rPr lang="pt-BR" sz="1800" dirty="0" err="1"/>
              <a:t>Client</a:t>
            </a:r>
            <a:r>
              <a:rPr lang="pt-BR" sz="1800" dirty="0"/>
              <a:t>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Dessa forma, teremos uma </a:t>
            </a:r>
            <a:r>
              <a:rPr lang="pt-BR" sz="1800" dirty="0" err="1"/>
              <a:t>dessincronização</a:t>
            </a:r>
            <a:r>
              <a:rPr lang="pt-BR" sz="1800" dirty="0"/>
              <a:t> entre nossos dados e os dados visualizados pelo usuário.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647845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Resolvemos isso com o parâmetro </a:t>
            </a:r>
            <a:r>
              <a:rPr lang="pt-BR" sz="1800" dirty="0" err="1"/>
              <a:t>Revalidate</a:t>
            </a:r>
            <a:r>
              <a:rPr lang="pt-BR" sz="1800" dirty="0"/>
              <a:t>: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Isso nos trás a capacidade de revalidar os dados de acordo com o número especificado, que se refere a segundos e é executado 5 segundos após o recebimento de uma </a:t>
            </a:r>
            <a:r>
              <a:rPr lang="pt-BR" sz="1800" dirty="0" err="1"/>
              <a:t>request</a:t>
            </a:r>
            <a:r>
              <a:rPr lang="pt-BR" sz="1800" dirty="0"/>
              <a:t> pelo servidor.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9171579D-AE00-8649-9901-D13359CF1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75" y="2041634"/>
            <a:ext cx="7402632" cy="22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82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Porém em aplicações com um grande volume de </a:t>
            </a:r>
            <a:r>
              <a:rPr lang="pt-BR" sz="1800" dirty="0" err="1"/>
              <a:t>requests</a:t>
            </a:r>
            <a:r>
              <a:rPr lang="pt-BR" sz="1800" dirty="0"/>
              <a:t> e usuários é interessante que nós teremos uma atualização de dados a cada </a:t>
            </a:r>
            <a:r>
              <a:rPr lang="pt-BR" sz="1800" dirty="0" err="1"/>
              <a:t>request</a:t>
            </a:r>
            <a:r>
              <a:rPr lang="pt-BR" sz="1800" dirty="0"/>
              <a:t> recebida pelo servidor. Para isso iremos utilizar o seguinte método:</a:t>
            </a:r>
          </a:p>
          <a:p>
            <a:pPr marL="38100" indent="0">
              <a:buNone/>
            </a:pP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971500D-7341-AC42-AA2F-C810BAE5C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215" y="3222296"/>
            <a:ext cx="7109510" cy="25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68175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45410</TotalTime>
  <Words>715</Words>
  <Application>Microsoft Macintosh PowerPoint</Application>
  <PresentationFormat>Apresentação na tela (4:3)</PresentationFormat>
  <Paragraphs>105</Paragraphs>
  <Slides>19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2" baseType="lpstr">
      <vt:lpstr>Quicksand</vt:lpstr>
      <vt:lpstr>Arial</vt:lpstr>
      <vt:lpstr>Eleanor template</vt:lpstr>
      <vt:lpstr>React JS</vt:lpstr>
      <vt:lpstr>Tópicos abordados durante a aula de hoje</vt:lpstr>
      <vt:lpstr>NEXT</vt:lpstr>
      <vt:lpstr>NEXT – Routes and Link</vt:lpstr>
      <vt:lpstr>NEXT</vt:lpstr>
      <vt:lpstr>NEXT</vt:lpstr>
      <vt:lpstr>NEXT</vt:lpstr>
      <vt:lpstr>NEXT</vt:lpstr>
      <vt:lpstr>NEXT</vt:lpstr>
      <vt:lpstr>NEXT</vt:lpstr>
      <vt:lpstr>NEXT</vt:lpstr>
      <vt:lpstr>NEXT</vt:lpstr>
      <vt:lpstr>NEXT</vt:lpstr>
      <vt:lpstr>NEXT</vt:lpstr>
      <vt:lpstr>NEXT</vt:lpstr>
      <vt:lpstr>NEXT</vt:lpstr>
      <vt:lpstr>Hora de colocar a mão no código</vt:lpstr>
      <vt:lpstr>Aplicação:</vt:lpstr>
      <vt:lpstr>OBRIGADO A TODOS!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TALK  Angular</dc:title>
  <cp:lastModifiedBy>Rafael Rocha Amaral Novoa Dobarco</cp:lastModifiedBy>
  <cp:revision>461</cp:revision>
  <dcterms:modified xsi:type="dcterms:W3CDTF">2022-02-25T18:47:15Z</dcterms:modified>
</cp:coreProperties>
</file>